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305" r:id="rId4"/>
    <p:sldId id="257" r:id="rId5"/>
    <p:sldId id="273" r:id="rId6"/>
    <p:sldId id="260" r:id="rId7"/>
    <p:sldId id="268" r:id="rId8"/>
    <p:sldId id="261" r:id="rId9"/>
    <p:sldId id="262" r:id="rId10"/>
    <p:sldId id="265" r:id="rId11"/>
    <p:sldId id="271" r:id="rId12"/>
    <p:sldId id="266" r:id="rId13"/>
    <p:sldId id="278" r:id="rId14"/>
    <p:sldId id="269" r:id="rId15"/>
    <p:sldId id="274" r:id="rId16"/>
    <p:sldId id="275" r:id="rId17"/>
    <p:sldId id="276" r:id="rId18"/>
    <p:sldId id="277" r:id="rId19"/>
    <p:sldId id="279" r:id="rId20"/>
    <p:sldId id="285" r:id="rId21"/>
    <p:sldId id="280" r:id="rId22"/>
    <p:sldId id="281" r:id="rId23"/>
    <p:sldId id="300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1" r:id="rId42"/>
    <p:sldId id="302" r:id="rId43"/>
    <p:sldId id="303" r:id="rId44"/>
    <p:sldId id="30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515"/>
    <a:srgbClr val="8C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75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D8A9B-A596-9C49-A71A-AE9B5F25407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A99089EF-0D3F-B046-8B7C-F7B2A83D0CFE}">
      <dgm:prSet phldrT="[Text]"/>
      <dgm:spPr/>
      <dgm:t>
        <a:bodyPr/>
        <a:lstStyle/>
        <a:p>
          <a:r>
            <a:rPr lang="en-US" dirty="0" smtClean="0"/>
            <a:t>Skin</a:t>
          </a:r>
          <a:endParaRPr lang="en-US" dirty="0"/>
        </a:p>
      </dgm:t>
    </dgm:pt>
    <dgm:pt modelId="{196A394C-95C6-6B43-9639-1F4F66846F49}" type="parTrans" cxnId="{25245203-85A6-3A4F-BF6E-F948890886D7}">
      <dgm:prSet/>
      <dgm:spPr/>
      <dgm:t>
        <a:bodyPr/>
        <a:lstStyle/>
        <a:p>
          <a:endParaRPr lang="en-US"/>
        </a:p>
      </dgm:t>
    </dgm:pt>
    <dgm:pt modelId="{7DE0709A-E7D7-4545-B3C2-6D3D8800DD66}" type="sibTrans" cxnId="{25245203-85A6-3A4F-BF6E-F948890886D7}">
      <dgm:prSet/>
      <dgm:spPr/>
      <dgm:t>
        <a:bodyPr/>
        <a:lstStyle/>
        <a:p>
          <a:endParaRPr lang="en-US"/>
        </a:p>
      </dgm:t>
    </dgm:pt>
    <dgm:pt modelId="{4B72AE47-1CAD-634D-8216-EBFF0BEBE7F0}">
      <dgm:prSet phldrT="[Text]"/>
      <dgm:spPr/>
      <dgm:t>
        <a:bodyPr/>
        <a:lstStyle/>
        <a:p>
          <a:r>
            <a:rPr lang="en-US" dirty="0" smtClean="0"/>
            <a:t>Subcutaneous Fat</a:t>
          </a:r>
          <a:endParaRPr lang="en-US" dirty="0"/>
        </a:p>
      </dgm:t>
    </dgm:pt>
    <dgm:pt modelId="{305FD487-36DD-4C42-8622-A3DD26BA0E45}" type="parTrans" cxnId="{4E8E7B90-6BBA-1C4E-A2FB-A41A94C4DE89}">
      <dgm:prSet/>
      <dgm:spPr/>
      <dgm:t>
        <a:bodyPr/>
        <a:lstStyle/>
        <a:p>
          <a:endParaRPr lang="en-US"/>
        </a:p>
      </dgm:t>
    </dgm:pt>
    <dgm:pt modelId="{261C3E20-C439-EA44-B3EC-F05FE43C0093}" type="sibTrans" cxnId="{4E8E7B90-6BBA-1C4E-A2FB-A41A94C4DE89}">
      <dgm:prSet/>
      <dgm:spPr/>
      <dgm:t>
        <a:bodyPr/>
        <a:lstStyle/>
        <a:p>
          <a:endParaRPr lang="en-US"/>
        </a:p>
      </dgm:t>
    </dgm:pt>
    <dgm:pt modelId="{FC5CE430-0B78-194E-B87D-460C8D8F59D4}">
      <dgm:prSet phldrT="[Text]"/>
      <dgm:spPr/>
      <dgm:t>
        <a:bodyPr/>
        <a:lstStyle/>
        <a:p>
          <a:r>
            <a:rPr lang="en-US" dirty="0" err="1" smtClean="0"/>
            <a:t>Supraspinous</a:t>
          </a:r>
          <a:r>
            <a:rPr lang="en-US" dirty="0" smtClean="0"/>
            <a:t> ligament</a:t>
          </a:r>
          <a:endParaRPr lang="en-US" dirty="0"/>
        </a:p>
      </dgm:t>
    </dgm:pt>
    <dgm:pt modelId="{BE599EBC-17F5-C04A-B095-80074948C7E2}" type="parTrans" cxnId="{38E52F9C-E75A-0F42-9A30-67F34690592B}">
      <dgm:prSet/>
      <dgm:spPr/>
      <dgm:t>
        <a:bodyPr/>
        <a:lstStyle/>
        <a:p>
          <a:endParaRPr lang="en-US"/>
        </a:p>
      </dgm:t>
    </dgm:pt>
    <dgm:pt modelId="{5EBA9FB9-4A2D-D14A-BA99-62CFDC0C962A}" type="sibTrans" cxnId="{38E52F9C-E75A-0F42-9A30-67F34690592B}">
      <dgm:prSet/>
      <dgm:spPr/>
      <dgm:t>
        <a:bodyPr/>
        <a:lstStyle/>
        <a:p>
          <a:endParaRPr lang="en-US"/>
        </a:p>
      </dgm:t>
    </dgm:pt>
    <dgm:pt modelId="{8E37673C-DD87-0342-8E39-4F14D69EDAF2}">
      <dgm:prSet phldrT="[Text]"/>
      <dgm:spPr/>
      <dgm:t>
        <a:bodyPr/>
        <a:lstStyle/>
        <a:p>
          <a:r>
            <a:rPr lang="en-US" dirty="0" err="1" smtClean="0"/>
            <a:t>Interspinous</a:t>
          </a:r>
          <a:r>
            <a:rPr lang="en-US" dirty="0" smtClean="0"/>
            <a:t> Ligament</a:t>
          </a:r>
          <a:endParaRPr lang="en-US" dirty="0"/>
        </a:p>
      </dgm:t>
    </dgm:pt>
    <dgm:pt modelId="{ABEDB4F8-E044-1B49-A75D-F7AE109335A2}" type="parTrans" cxnId="{F773782E-B013-8946-9409-6EBFE9E0C92B}">
      <dgm:prSet/>
      <dgm:spPr/>
      <dgm:t>
        <a:bodyPr/>
        <a:lstStyle/>
        <a:p>
          <a:endParaRPr lang="en-US"/>
        </a:p>
      </dgm:t>
    </dgm:pt>
    <dgm:pt modelId="{4E3EB51B-F509-774D-BED2-EA1A11FBCB27}" type="sibTrans" cxnId="{F773782E-B013-8946-9409-6EBFE9E0C92B}">
      <dgm:prSet/>
      <dgm:spPr/>
      <dgm:t>
        <a:bodyPr/>
        <a:lstStyle/>
        <a:p>
          <a:endParaRPr lang="en-US"/>
        </a:p>
      </dgm:t>
    </dgm:pt>
    <dgm:pt modelId="{CC9B6FAB-7862-1C48-A405-1EB2499BB5BD}">
      <dgm:prSet phldrT="[Text]"/>
      <dgm:spPr/>
      <dgm:t>
        <a:bodyPr/>
        <a:lstStyle/>
        <a:p>
          <a:r>
            <a:rPr lang="en-US" dirty="0" err="1" smtClean="0"/>
            <a:t>Ligamentum</a:t>
          </a:r>
          <a:r>
            <a:rPr lang="en-US" dirty="0" smtClean="0"/>
            <a:t> </a:t>
          </a:r>
          <a:r>
            <a:rPr lang="en-US" dirty="0" err="1" smtClean="0"/>
            <a:t>Flavum</a:t>
          </a:r>
          <a:endParaRPr lang="en-US" dirty="0"/>
        </a:p>
      </dgm:t>
    </dgm:pt>
    <dgm:pt modelId="{284C5EE4-56CC-7A42-B391-EC8CF6C09CFE}" type="parTrans" cxnId="{21743131-92AA-B041-B76B-CA60DEAB5908}">
      <dgm:prSet/>
      <dgm:spPr/>
      <dgm:t>
        <a:bodyPr/>
        <a:lstStyle/>
        <a:p>
          <a:endParaRPr lang="en-US"/>
        </a:p>
      </dgm:t>
    </dgm:pt>
    <dgm:pt modelId="{EE58AE4F-7DDF-0C49-BC6B-3C52EB71B0A3}" type="sibTrans" cxnId="{21743131-92AA-B041-B76B-CA60DEAB5908}">
      <dgm:prSet/>
      <dgm:spPr/>
      <dgm:t>
        <a:bodyPr/>
        <a:lstStyle/>
        <a:p>
          <a:endParaRPr lang="en-US"/>
        </a:p>
      </dgm:t>
    </dgm:pt>
    <dgm:pt modelId="{B7FE608B-0020-EE4B-B658-EA29B33FD3FB}" type="pres">
      <dgm:prSet presAssocID="{FCFD8A9B-A596-9C49-A71A-AE9B5F25407D}" presName="Name0" presStyleCnt="0">
        <dgm:presLayoutVars>
          <dgm:dir/>
          <dgm:resizeHandles val="exact"/>
        </dgm:presLayoutVars>
      </dgm:prSet>
      <dgm:spPr/>
    </dgm:pt>
    <dgm:pt modelId="{33D655B1-B940-784F-BC62-FA8231954FDE}" type="pres">
      <dgm:prSet presAssocID="{A99089EF-0D3F-B046-8B7C-F7B2A83D0CFE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9C5AB-6491-DE42-B78E-545D79BD11B0}" type="pres">
      <dgm:prSet presAssocID="{7DE0709A-E7D7-4545-B3C2-6D3D8800DD66}" presName="parSpace" presStyleCnt="0"/>
      <dgm:spPr/>
    </dgm:pt>
    <dgm:pt modelId="{CDD57E6C-6067-AD44-98FF-D18D96C5B666}" type="pres">
      <dgm:prSet presAssocID="{4B72AE47-1CAD-634D-8216-EBFF0BEBE7F0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A0656-FB19-6847-BD65-325887A10913}" type="pres">
      <dgm:prSet presAssocID="{261C3E20-C439-EA44-B3EC-F05FE43C0093}" presName="parSpace" presStyleCnt="0"/>
      <dgm:spPr/>
    </dgm:pt>
    <dgm:pt modelId="{4F0DA702-63A4-464A-8FF6-9DCDAD72484D}" type="pres">
      <dgm:prSet presAssocID="{FC5CE430-0B78-194E-B87D-460C8D8F59D4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DB085-0420-274E-8F5E-13A6B18E4ACF}" type="pres">
      <dgm:prSet presAssocID="{5EBA9FB9-4A2D-D14A-BA99-62CFDC0C962A}" presName="parSpace" presStyleCnt="0"/>
      <dgm:spPr/>
    </dgm:pt>
    <dgm:pt modelId="{45226C75-08A2-7342-B4B5-252529D594E2}" type="pres">
      <dgm:prSet presAssocID="{8E37673C-DD87-0342-8E39-4F14D69EDAF2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6AA06-BFA7-7F4F-BBC4-A72201FD33CB}" type="pres">
      <dgm:prSet presAssocID="{4E3EB51B-F509-774D-BED2-EA1A11FBCB27}" presName="parSpace" presStyleCnt="0"/>
      <dgm:spPr/>
    </dgm:pt>
    <dgm:pt modelId="{64ACA6DA-E91D-1042-BDF1-306FC9DBB7D3}" type="pres">
      <dgm:prSet presAssocID="{CC9B6FAB-7862-1C48-A405-1EB2499BB5BD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F78593-3AF4-1242-B4A0-AFBFF513A860}" type="presOf" srcId="{CC9B6FAB-7862-1C48-A405-1EB2499BB5BD}" destId="{64ACA6DA-E91D-1042-BDF1-306FC9DBB7D3}" srcOrd="0" destOrd="0" presId="urn:microsoft.com/office/officeart/2005/8/layout/hChevron3"/>
    <dgm:cxn modelId="{F773782E-B013-8946-9409-6EBFE9E0C92B}" srcId="{FCFD8A9B-A596-9C49-A71A-AE9B5F25407D}" destId="{8E37673C-DD87-0342-8E39-4F14D69EDAF2}" srcOrd="3" destOrd="0" parTransId="{ABEDB4F8-E044-1B49-A75D-F7AE109335A2}" sibTransId="{4E3EB51B-F509-774D-BED2-EA1A11FBCB27}"/>
    <dgm:cxn modelId="{38E52F9C-E75A-0F42-9A30-67F34690592B}" srcId="{FCFD8A9B-A596-9C49-A71A-AE9B5F25407D}" destId="{FC5CE430-0B78-194E-B87D-460C8D8F59D4}" srcOrd="2" destOrd="0" parTransId="{BE599EBC-17F5-C04A-B095-80074948C7E2}" sibTransId="{5EBA9FB9-4A2D-D14A-BA99-62CFDC0C962A}"/>
    <dgm:cxn modelId="{4E8E7B90-6BBA-1C4E-A2FB-A41A94C4DE89}" srcId="{FCFD8A9B-A596-9C49-A71A-AE9B5F25407D}" destId="{4B72AE47-1CAD-634D-8216-EBFF0BEBE7F0}" srcOrd="1" destOrd="0" parTransId="{305FD487-36DD-4C42-8622-A3DD26BA0E45}" sibTransId="{261C3E20-C439-EA44-B3EC-F05FE43C0093}"/>
    <dgm:cxn modelId="{AC000ED6-D784-3E4B-BFF1-342C9FD9712F}" type="presOf" srcId="{4B72AE47-1CAD-634D-8216-EBFF0BEBE7F0}" destId="{CDD57E6C-6067-AD44-98FF-D18D96C5B666}" srcOrd="0" destOrd="0" presId="urn:microsoft.com/office/officeart/2005/8/layout/hChevron3"/>
    <dgm:cxn modelId="{931CB6C7-9501-254F-8573-D2A13C8B977A}" type="presOf" srcId="{8E37673C-DD87-0342-8E39-4F14D69EDAF2}" destId="{45226C75-08A2-7342-B4B5-252529D594E2}" srcOrd="0" destOrd="0" presId="urn:microsoft.com/office/officeart/2005/8/layout/hChevron3"/>
    <dgm:cxn modelId="{21743131-92AA-B041-B76B-CA60DEAB5908}" srcId="{FCFD8A9B-A596-9C49-A71A-AE9B5F25407D}" destId="{CC9B6FAB-7862-1C48-A405-1EB2499BB5BD}" srcOrd="4" destOrd="0" parTransId="{284C5EE4-56CC-7A42-B391-EC8CF6C09CFE}" sibTransId="{EE58AE4F-7DDF-0C49-BC6B-3C52EB71B0A3}"/>
    <dgm:cxn modelId="{2A03FE51-D7AB-E64D-B972-5088096DA00F}" type="presOf" srcId="{FC5CE430-0B78-194E-B87D-460C8D8F59D4}" destId="{4F0DA702-63A4-464A-8FF6-9DCDAD72484D}" srcOrd="0" destOrd="0" presId="urn:microsoft.com/office/officeart/2005/8/layout/hChevron3"/>
    <dgm:cxn modelId="{25245203-85A6-3A4F-BF6E-F948890886D7}" srcId="{FCFD8A9B-A596-9C49-A71A-AE9B5F25407D}" destId="{A99089EF-0D3F-B046-8B7C-F7B2A83D0CFE}" srcOrd="0" destOrd="0" parTransId="{196A394C-95C6-6B43-9639-1F4F66846F49}" sibTransId="{7DE0709A-E7D7-4545-B3C2-6D3D8800DD66}"/>
    <dgm:cxn modelId="{BE36CD1B-A149-7647-B8E3-2D0914FEE874}" type="presOf" srcId="{A99089EF-0D3F-B046-8B7C-F7B2A83D0CFE}" destId="{33D655B1-B940-784F-BC62-FA8231954FDE}" srcOrd="0" destOrd="0" presId="urn:microsoft.com/office/officeart/2005/8/layout/hChevron3"/>
    <dgm:cxn modelId="{D130CFAA-BC9C-894C-8AD4-F2885CCF3E20}" type="presOf" srcId="{FCFD8A9B-A596-9C49-A71A-AE9B5F25407D}" destId="{B7FE608B-0020-EE4B-B658-EA29B33FD3FB}" srcOrd="0" destOrd="0" presId="urn:microsoft.com/office/officeart/2005/8/layout/hChevron3"/>
    <dgm:cxn modelId="{8DF87DE7-148B-124D-BE11-EDA871B00622}" type="presParOf" srcId="{B7FE608B-0020-EE4B-B658-EA29B33FD3FB}" destId="{33D655B1-B940-784F-BC62-FA8231954FDE}" srcOrd="0" destOrd="0" presId="urn:microsoft.com/office/officeart/2005/8/layout/hChevron3"/>
    <dgm:cxn modelId="{E17B8AE0-5557-FF4D-83B4-47371BF73C32}" type="presParOf" srcId="{B7FE608B-0020-EE4B-B658-EA29B33FD3FB}" destId="{6BF9C5AB-6491-DE42-B78E-545D79BD11B0}" srcOrd="1" destOrd="0" presId="urn:microsoft.com/office/officeart/2005/8/layout/hChevron3"/>
    <dgm:cxn modelId="{4C17DA5A-9790-E840-94EF-934887C4F996}" type="presParOf" srcId="{B7FE608B-0020-EE4B-B658-EA29B33FD3FB}" destId="{CDD57E6C-6067-AD44-98FF-D18D96C5B666}" srcOrd="2" destOrd="0" presId="urn:microsoft.com/office/officeart/2005/8/layout/hChevron3"/>
    <dgm:cxn modelId="{A2806B79-E137-F24B-B540-609F9F2FDA7E}" type="presParOf" srcId="{B7FE608B-0020-EE4B-B658-EA29B33FD3FB}" destId="{A57A0656-FB19-6847-BD65-325887A10913}" srcOrd="3" destOrd="0" presId="urn:microsoft.com/office/officeart/2005/8/layout/hChevron3"/>
    <dgm:cxn modelId="{C492190D-D716-E64F-A4D9-5B65BAE751F2}" type="presParOf" srcId="{B7FE608B-0020-EE4B-B658-EA29B33FD3FB}" destId="{4F0DA702-63A4-464A-8FF6-9DCDAD72484D}" srcOrd="4" destOrd="0" presId="urn:microsoft.com/office/officeart/2005/8/layout/hChevron3"/>
    <dgm:cxn modelId="{E2B9B81D-865C-A34C-B90D-A158CD426AFA}" type="presParOf" srcId="{B7FE608B-0020-EE4B-B658-EA29B33FD3FB}" destId="{C23DB085-0420-274E-8F5E-13A6B18E4ACF}" srcOrd="5" destOrd="0" presId="urn:microsoft.com/office/officeart/2005/8/layout/hChevron3"/>
    <dgm:cxn modelId="{045AB4D2-CAB9-2D41-AA8F-08FFFF6D392F}" type="presParOf" srcId="{B7FE608B-0020-EE4B-B658-EA29B33FD3FB}" destId="{45226C75-08A2-7342-B4B5-252529D594E2}" srcOrd="6" destOrd="0" presId="urn:microsoft.com/office/officeart/2005/8/layout/hChevron3"/>
    <dgm:cxn modelId="{CCC12A32-CD76-454E-BA7D-827D2BC066BB}" type="presParOf" srcId="{B7FE608B-0020-EE4B-B658-EA29B33FD3FB}" destId="{2446AA06-BFA7-7F4F-BBC4-A72201FD33CB}" srcOrd="7" destOrd="0" presId="urn:microsoft.com/office/officeart/2005/8/layout/hChevron3"/>
    <dgm:cxn modelId="{C3ACAE12-D3CA-5348-96F3-45ED71BD21E5}" type="presParOf" srcId="{B7FE608B-0020-EE4B-B658-EA29B33FD3FB}" destId="{64ACA6DA-E91D-1042-BDF1-306FC9DBB7D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655B1-B940-784F-BC62-FA8231954FDE}">
      <dsp:nvSpPr>
        <dsp:cNvPr id="0" name=""/>
        <dsp:cNvSpPr/>
      </dsp:nvSpPr>
      <dsp:spPr>
        <a:xfrm>
          <a:off x="744" y="1741785"/>
          <a:ext cx="1451074" cy="58042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Skin</a:t>
          </a:r>
          <a:endParaRPr lang="en-US" sz="1100" kern="1200" dirty="0"/>
        </a:p>
      </dsp:txBody>
      <dsp:txXfrm>
        <a:off x="744" y="1741785"/>
        <a:ext cx="1305967" cy="580429"/>
      </dsp:txXfrm>
    </dsp:sp>
    <dsp:sp modelId="{CDD57E6C-6067-AD44-98FF-D18D96C5B666}">
      <dsp:nvSpPr>
        <dsp:cNvPr id="0" name=""/>
        <dsp:cNvSpPr/>
      </dsp:nvSpPr>
      <dsp:spPr>
        <a:xfrm>
          <a:off x="1161603" y="1741785"/>
          <a:ext cx="1451074" cy="58042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Subcutaneous Fat</a:t>
          </a:r>
          <a:endParaRPr lang="en-US" sz="1100" kern="1200" dirty="0"/>
        </a:p>
      </dsp:txBody>
      <dsp:txXfrm>
        <a:off x="1451818" y="1741785"/>
        <a:ext cx="870645" cy="580429"/>
      </dsp:txXfrm>
    </dsp:sp>
    <dsp:sp modelId="{4F0DA702-63A4-464A-8FF6-9DCDAD72484D}">
      <dsp:nvSpPr>
        <dsp:cNvPr id="0" name=""/>
        <dsp:cNvSpPr/>
      </dsp:nvSpPr>
      <dsp:spPr>
        <a:xfrm>
          <a:off x="2322462" y="1741785"/>
          <a:ext cx="1451074" cy="58042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Supraspinous</a:t>
          </a:r>
          <a:r>
            <a:rPr lang="en-US" sz="1100" kern="1200" dirty="0" smtClean="0"/>
            <a:t> ligament</a:t>
          </a:r>
          <a:endParaRPr lang="en-US" sz="1100" kern="1200" dirty="0"/>
        </a:p>
      </dsp:txBody>
      <dsp:txXfrm>
        <a:off x="2612677" y="1741785"/>
        <a:ext cx="870645" cy="580429"/>
      </dsp:txXfrm>
    </dsp:sp>
    <dsp:sp modelId="{45226C75-08A2-7342-B4B5-252529D594E2}">
      <dsp:nvSpPr>
        <dsp:cNvPr id="0" name=""/>
        <dsp:cNvSpPr/>
      </dsp:nvSpPr>
      <dsp:spPr>
        <a:xfrm>
          <a:off x="3483322" y="1741785"/>
          <a:ext cx="1451074" cy="58042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Interspinous</a:t>
          </a:r>
          <a:r>
            <a:rPr lang="en-US" sz="1100" kern="1200" dirty="0" smtClean="0"/>
            <a:t> Ligament</a:t>
          </a:r>
          <a:endParaRPr lang="en-US" sz="1100" kern="1200" dirty="0"/>
        </a:p>
      </dsp:txBody>
      <dsp:txXfrm>
        <a:off x="3773537" y="1741785"/>
        <a:ext cx="870645" cy="580429"/>
      </dsp:txXfrm>
    </dsp:sp>
    <dsp:sp modelId="{64ACA6DA-E91D-1042-BDF1-306FC9DBB7D3}">
      <dsp:nvSpPr>
        <dsp:cNvPr id="0" name=""/>
        <dsp:cNvSpPr/>
      </dsp:nvSpPr>
      <dsp:spPr>
        <a:xfrm>
          <a:off x="4644181" y="1741785"/>
          <a:ext cx="1451074" cy="58042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Ligamentum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Flavum</a:t>
          </a:r>
          <a:endParaRPr lang="en-US" sz="1100" kern="1200" dirty="0"/>
        </a:p>
      </dsp:txBody>
      <dsp:txXfrm>
        <a:off x="4934396" y="1741785"/>
        <a:ext cx="870645" cy="580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828" y="1024791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581" y="3164858"/>
            <a:ext cx="6400800" cy="77577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stanford_anesthesia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22705" y="5322984"/>
            <a:ext cx="3295399" cy="876758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38389" cy="2667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" y="23937"/>
            <a:ext cx="8229600" cy="919162"/>
          </a:xfrm>
        </p:spPr>
        <p:txBody>
          <a:bodyPr anchor="ctr">
            <a:normAutofit/>
          </a:bodyPr>
          <a:lstStyle>
            <a:lvl1pPr algn="l"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34" y="1128156"/>
            <a:ext cx="8928265" cy="49678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stanford_anesthesia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1285" y="6205989"/>
            <a:ext cx="1217615" cy="323952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 flipV="1">
            <a:off x="0" y="898496"/>
            <a:ext cx="9136049" cy="46249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6591300"/>
            <a:ext cx="9138389" cy="2667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C1515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24791"/>
            <a:ext cx="8991600" cy="2023209"/>
          </a:xfrm>
        </p:spPr>
        <p:txBody>
          <a:bodyPr>
            <a:normAutofit/>
          </a:bodyPr>
          <a:lstStyle/>
          <a:p>
            <a:r>
              <a:rPr lang="en-US" sz="2700" dirty="0" smtClean="0"/>
              <a:t>Introduction to Regional Anesthesia</a:t>
            </a:r>
            <a:br>
              <a:rPr lang="en-US" sz="2700" dirty="0" smtClean="0"/>
            </a:br>
            <a:r>
              <a:rPr lang="en-US" sz="2700" dirty="0" smtClean="0"/>
              <a:t>CA-1 Lecture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1254742"/>
          </a:xfrm>
        </p:spPr>
        <p:txBody>
          <a:bodyPr>
            <a:normAutofit/>
          </a:bodyPr>
          <a:lstStyle/>
          <a:p>
            <a:r>
              <a:rPr lang="en-US" dirty="0" smtClean="0"/>
              <a:t>Meredith </a:t>
            </a:r>
            <a:r>
              <a:rPr lang="en-US" dirty="0" err="1" smtClean="0"/>
              <a:t>Kan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9/26/17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2571" y="3247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8" y="23937"/>
            <a:ext cx="9105901" cy="919162"/>
          </a:xfrm>
        </p:spPr>
        <p:txBody>
          <a:bodyPr>
            <a:normAutofit/>
          </a:bodyPr>
          <a:lstStyle/>
          <a:p>
            <a:r>
              <a:rPr lang="en-US" dirty="0" smtClean="0"/>
              <a:t>Epidural Procedure</a:t>
            </a:r>
            <a:endParaRPr lang="en-US" dirty="0"/>
          </a:p>
        </p:txBody>
      </p:sp>
      <p:pic>
        <p:nvPicPr>
          <p:cNvPr id="4" name="Content Placeholder 3" descr="sitting epidur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814" r="-6981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984892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spinal layer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-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Consent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Positioning and Monitors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Sterile Prep &amp; Drape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Skin Wheal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Advance </a:t>
            </a:r>
            <a:r>
              <a:rPr lang="en-US" dirty="0" err="1" smtClean="0"/>
              <a:t>tuohy</a:t>
            </a:r>
            <a:r>
              <a:rPr lang="en-US" dirty="0" smtClean="0"/>
              <a:t> needle/attached LOR syringe until loss of resistance is encountered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Advance catheter through </a:t>
            </a:r>
            <a:r>
              <a:rPr lang="en-US" dirty="0" err="1" smtClean="0"/>
              <a:t>tuohy</a:t>
            </a:r>
            <a:r>
              <a:rPr lang="en-US" dirty="0" smtClean="0"/>
              <a:t> ~5 cm past tip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Secure catheter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Test dose</a:t>
            </a:r>
          </a:p>
          <a:p>
            <a:pPr marL="514350" indent="-514350">
              <a:buFont typeface="+mj-ea"/>
              <a:buAutoNum type="circleNumDbPlain"/>
            </a:pP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catheter placement</a:t>
            </a:r>
            <a:endParaRPr lang="en-US" dirty="0"/>
          </a:p>
        </p:txBody>
      </p:sp>
      <p:pic>
        <p:nvPicPr>
          <p:cNvPr id="4" name="Content Placeholder 3" descr="epidural-picture-july-9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b="12810"/>
          <a:stretch>
            <a:fillRect/>
          </a:stretch>
        </p:blipFill>
        <p:spPr>
          <a:xfrm>
            <a:off x="63500" y="1128713"/>
            <a:ext cx="8928100" cy="4967287"/>
          </a:xfrm>
        </p:spPr>
      </p:pic>
    </p:spTree>
    <p:extLst>
      <p:ext uri="{BB962C8B-B14F-4D97-AF65-F5344CB8AC3E}">
        <p14:creationId xmlns:p14="http://schemas.microsoft.com/office/powerpoint/2010/main" val="165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Spinal aka Subarachnoid Block (SAB)</a:t>
            </a:r>
            <a:endParaRPr lang="en-US" dirty="0"/>
          </a:p>
        </p:txBody>
      </p:sp>
      <p:pic>
        <p:nvPicPr>
          <p:cNvPr id="4" name="Picture 3" descr="spinal_blo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295400"/>
            <a:ext cx="6578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</a:t>
            </a:r>
            <a:r>
              <a:rPr lang="en-US" dirty="0" err="1" smtClean="0"/>
              <a:t>vs</a:t>
            </a:r>
            <a:r>
              <a:rPr lang="en-US" dirty="0" smtClean="0"/>
              <a:t> Epidural</a:t>
            </a:r>
            <a:endParaRPr lang="en-US" dirty="0"/>
          </a:p>
        </p:txBody>
      </p:sp>
      <p:pic>
        <p:nvPicPr>
          <p:cNvPr id="4" name="Content Placeholder 3" descr="SAB vs Epidur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>
          <a:xfrm>
            <a:off x="63500" y="1128713"/>
            <a:ext cx="8928100" cy="4967287"/>
          </a:xfrm>
        </p:spPr>
      </p:pic>
    </p:spTree>
    <p:extLst>
      <p:ext uri="{BB962C8B-B14F-4D97-AF65-F5344CB8AC3E}">
        <p14:creationId xmlns:p14="http://schemas.microsoft.com/office/powerpoint/2010/main" val="14587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-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dirty="0"/>
              <a:t>Consent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/>
              <a:t>Positioning and Monitors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/>
              <a:t>Sterile Prep &amp; Drape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/>
              <a:t>Skin Wheal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/>
              <a:t>Advance </a:t>
            </a:r>
            <a:r>
              <a:rPr lang="en-US" dirty="0" smtClean="0"/>
              <a:t>spinal needle until “pop” felt or if appropriate depth achieved, check for CSF</a:t>
            </a:r>
            <a:endParaRPr lang="en-US" dirty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Administer local anesthetic dose</a:t>
            </a:r>
          </a:p>
        </p:txBody>
      </p:sp>
    </p:spTree>
    <p:extLst>
      <p:ext uri="{BB962C8B-B14F-4D97-AF65-F5344CB8AC3E}">
        <p14:creationId xmlns:p14="http://schemas.microsoft.com/office/powerpoint/2010/main" val="14430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SAB/Epidural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Hypotension</a:t>
            </a:r>
          </a:p>
          <a:p>
            <a:r>
              <a:rPr lang="en-US" dirty="0" smtClean="0"/>
              <a:t>Infection (epidural abscess)</a:t>
            </a:r>
          </a:p>
          <a:p>
            <a:r>
              <a:rPr lang="en-US" dirty="0" smtClean="0"/>
              <a:t>Bleeding (epidural/subdural hematoma)</a:t>
            </a:r>
          </a:p>
          <a:p>
            <a:r>
              <a:rPr lang="en-US" dirty="0" smtClean="0"/>
              <a:t>Post-Dural Puncture Headache (PDPH)</a:t>
            </a:r>
          </a:p>
          <a:p>
            <a:r>
              <a:rPr lang="en-US" dirty="0" smtClean="0"/>
              <a:t>Unintentional </a:t>
            </a:r>
            <a:r>
              <a:rPr lang="en-US" dirty="0" err="1" smtClean="0"/>
              <a:t>intrathecal</a:t>
            </a:r>
            <a:r>
              <a:rPr lang="en-US" dirty="0" smtClean="0"/>
              <a:t> or intravascular injection</a:t>
            </a:r>
          </a:p>
          <a:p>
            <a:r>
              <a:rPr lang="en-US" dirty="0" smtClean="0"/>
              <a:t>Block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SAB/Epidural Contraindications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b="1" dirty="0"/>
              <a:t>Risks and benefits must be considered on an individual patient basis. </a:t>
            </a:r>
            <a:endParaRPr lang="en-US" b="1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Absolute Contraindications:</a:t>
            </a:r>
            <a:endParaRPr lang="en-US" dirty="0"/>
          </a:p>
          <a:p>
            <a:pPr lvl="0"/>
            <a:r>
              <a:rPr lang="en-US" dirty="0"/>
              <a:t>Patient refusal</a:t>
            </a:r>
          </a:p>
          <a:p>
            <a:pPr lvl="0"/>
            <a:r>
              <a:rPr lang="en-US" dirty="0"/>
              <a:t>Infection at site of injection</a:t>
            </a:r>
          </a:p>
          <a:p>
            <a:pPr lvl="0"/>
            <a:r>
              <a:rPr lang="en-US" dirty="0" err="1"/>
              <a:t>Hypovolemia</a:t>
            </a:r>
            <a:endParaRPr lang="en-US" dirty="0"/>
          </a:p>
          <a:p>
            <a:pPr lvl="0"/>
            <a:r>
              <a:rPr lang="en-US" dirty="0"/>
              <a:t>Coagulopathy</a:t>
            </a:r>
          </a:p>
          <a:p>
            <a:pPr lvl="0"/>
            <a:r>
              <a:rPr lang="en-US" dirty="0"/>
              <a:t>Increased intracranial pressure</a:t>
            </a:r>
          </a:p>
          <a:p>
            <a:pPr lvl="0"/>
            <a:r>
              <a:rPr lang="en-US" dirty="0"/>
              <a:t>Indeterminate neurological disease</a:t>
            </a:r>
          </a:p>
          <a:p>
            <a:pPr lvl="0"/>
            <a:r>
              <a:rPr lang="en-US" dirty="0"/>
              <a:t>Severe spinal stenosis @ site of spinal injection (severe lumbar spinal stenosis)</a:t>
            </a:r>
          </a:p>
          <a:p>
            <a:pPr marL="0" indent="0">
              <a:buNone/>
            </a:pPr>
            <a:r>
              <a:rPr lang="en-US" b="1" i="1" dirty="0"/>
              <a:t>Relative Contraindications:</a:t>
            </a:r>
            <a:endParaRPr lang="en-US" dirty="0"/>
          </a:p>
          <a:p>
            <a:pPr lvl="0"/>
            <a:r>
              <a:rPr lang="en-US" dirty="0"/>
              <a:t>Infection distant from site of injection</a:t>
            </a:r>
          </a:p>
          <a:p>
            <a:pPr lvl="0"/>
            <a:r>
              <a:rPr lang="en-US" dirty="0"/>
              <a:t>Unknown length of surgery (if spinal is primary anesthetic).</a:t>
            </a:r>
          </a:p>
          <a:p>
            <a:pPr lvl="0"/>
            <a:r>
              <a:rPr lang="en-US" dirty="0"/>
              <a:t>Difficulty communicating with patient, patient unable to cooperate</a:t>
            </a:r>
          </a:p>
          <a:p>
            <a:pPr lvl="0"/>
            <a:r>
              <a:rPr lang="en-US" dirty="0"/>
              <a:t>Cardiac disease that will not tolerate acute reduction of SVR (i.e. severe AS)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nerve blocks</a:t>
            </a:r>
            <a:endParaRPr lang="en-US" dirty="0"/>
          </a:p>
        </p:txBody>
      </p:sp>
      <p:pic>
        <p:nvPicPr>
          <p:cNvPr id="4" name="Content Placeholder 3" descr="anesthesia comic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92" r="-60892"/>
          <a:stretch>
            <a:fillRect/>
          </a:stretch>
        </p:blipFill>
        <p:spPr>
          <a:xfrm>
            <a:off x="63334" y="1143000"/>
            <a:ext cx="8928265" cy="4967844"/>
          </a:xfrm>
        </p:spPr>
      </p:pic>
    </p:spTree>
    <p:extLst>
      <p:ext uri="{BB962C8B-B14F-4D97-AF65-F5344CB8AC3E}">
        <p14:creationId xmlns:p14="http://schemas.microsoft.com/office/powerpoint/2010/main" val="1219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8" y="23937"/>
            <a:ext cx="8801101" cy="919162"/>
          </a:xfrm>
        </p:spPr>
        <p:txBody>
          <a:bodyPr>
            <a:normAutofit/>
          </a:bodyPr>
          <a:lstStyle/>
          <a:p>
            <a:r>
              <a:rPr lang="en-US" dirty="0" smtClean="0"/>
              <a:t>What is Regional Anesthesia?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of local anesthetic to nerves to temporarily block sensation to a region of the </a:t>
            </a:r>
            <a:r>
              <a:rPr lang="en-US" dirty="0" smtClean="0"/>
              <a:t>body (</a:t>
            </a:r>
            <a:r>
              <a:rPr lang="en-US" dirty="0" err="1" smtClean="0"/>
              <a:t>neuraxial</a:t>
            </a:r>
            <a:r>
              <a:rPr lang="en-US" dirty="0" smtClean="0"/>
              <a:t> and peripheral nerve blocks)</a:t>
            </a:r>
            <a:endParaRPr lang="en-US" dirty="0" smtClean="0"/>
          </a:p>
        </p:txBody>
      </p:sp>
      <p:pic>
        <p:nvPicPr>
          <p:cNvPr id="3" name="Picture 2" descr="Doctor-patient-jo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416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Nerve Blocks?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Delivery of local anesthetic around specific nerve or group of nerves to reduce sensation to desired region of the body</a:t>
            </a:r>
          </a:p>
          <a:p>
            <a:r>
              <a:rPr lang="en-US" dirty="0" smtClean="0"/>
              <a:t>Motor and proprioception are also blocked</a:t>
            </a:r>
          </a:p>
          <a:p>
            <a:r>
              <a:rPr lang="en-US" dirty="0" smtClean="0"/>
              <a:t>Single shot (SS) or catheter</a:t>
            </a:r>
          </a:p>
          <a:p>
            <a:r>
              <a:rPr lang="en-US" dirty="0" smtClean="0"/>
              <a:t>Ultrasound-guided or nerve stimulation</a:t>
            </a:r>
          </a:p>
          <a:p>
            <a:r>
              <a:rPr lang="en-US" dirty="0" smtClean="0"/>
              <a:t>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Blocks – 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Regional Service @ Stanford</a:t>
            </a:r>
          </a:p>
          <a:p>
            <a:r>
              <a:rPr lang="en-US" dirty="0" smtClean="0"/>
              <a:t>Types of common Nerve blocks</a:t>
            </a:r>
          </a:p>
          <a:p>
            <a:r>
              <a:rPr lang="en-US" dirty="0" smtClean="0"/>
              <a:t>Indications/Contraindications</a:t>
            </a:r>
          </a:p>
          <a:p>
            <a:r>
              <a:rPr lang="en-US" dirty="0" smtClean="0"/>
              <a:t>Logistical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approach to planning, nerve block placement and follow-up</a:t>
            </a:r>
          </a:p>
          <a:p>
            <a:r>
              <a:rPr lang="en-US" dirty="0" smtClean="0"/>
              <a:t>Dedicated team outside of the OR to focus on efficient, effective and appropriate block placement</a:t>
            </a:r>
          </a:p>
          <a:p>
            <a:r>
              <a:rPr lang="en-US" dirty="0" smtClean="0"/>
              <a:t>Daily regional plan email – fellows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Busy AM – lend a hand when you can!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Anesthesia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functional anatomy, </a:t>
            </a:r>
            <a:r>
              <a:rPr lang="en-US" dirty="0" err="1"/>
              <a:t>s</a:t>
            </a:r>
            <a:r>
              <a:rPr lang="en-US" dirty="0" err="1" smtClean="0"/>
              <a:t>onoanatomy</a:t>
            </a:r>
            <a:endParaRPr lang="en-US" dirty="0" smtClean="0"/>
          </a:p>
          <a:p>
            <a:r>
              <a:rPr lang="en-US" dirty="0" smtClean="0"/>
              <a:t>Appropriate patient </a:t>
            </a:r>
            <a:r>
              <a:rPr lang="en-US" dirty="0"/>
              <a:t>s</a:t>
            </a:r>
            <a:r>
              <a:rPr lang="en-US" dirty="0" smtClean="0"/>
              <a:t>election</a:t>
            </a:r>
          </a:p>
          <a:p>
            <a:r>
              <a:rPr lang="en-US" dirty="0" smtClean="0"/>
              <a:t>Appropriate block type/local anesthetic selection</a:t>
            </a:r>
          </a:p>
          <a:p>
            <a:r>
              <a:rPr lang="en-US" dirty="0" smtClean="0"/>
              <a:t>Understanding perioperative management of pain and the role of regional anesthesia </a:t>
            </a:r>
          </a:p>
        </p:txBody>
      </p:sp>
    </p:spTree>
    <p:extLst>
      <p:ext uri="{BB962C8B-B14F-4D97-AF65-F5344CB8AC3E}">
        <p14:creationId xmlns:p14="http://schemas.microsoft.com/office/powerpoint/2010/main" val="38893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Extremity Blocks</a:t>
            </a:r>
            <a:endParaRPr lang="en-US" dirty="0"/>
          </a:p>
        </p:txBody>
      </p:sp>
      <p:pic>
        <p:nvPicPr>
          <p:cNvPr id="4" name="Content Placeholder 3" descr="brachial plexus block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22" r="-23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06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Interscalene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Shoulder Surgery</a:t>
            </a:r>
          </a:p>
          <a:p>
            <a:r>
              <a:rPr lang="en-US" dirty="0" smtClean="0"/>
              <a:t>Proximal </a:t>
            </a:r>
            <a:r>
              <a:rPr lang="en-US" dirty="0" err="1" smtClean="0"/>
              <a:t>Humerus</a:t>
            </a:r>
            <a:r>
              <a:rPr lang="en-US" dirty="0" smtClean="0"/>
              <a:t> Surgery</a:t>
            </a:r>
          </a:p>
          <a:p>
            <a:r>
              <a:rPr lang="en-US" dirty="0" smtClean="0"/>
              <a:t>SS or catheter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Interscalene</a:t>
            </a:r>
            <a:r>
              <a:rPr lang="en-US" dirty="0" smtClean="0"/>
              <a:t> Block</a:t>
            </a:r>
            <a:endParaRPr lang="en-US" dirty="0"/>
          </a:p>
        </p:txBody>
      </p:sp>
      <p:pic>
        <p:nvPicPr>
          <p:cNvPr id="6" name="Content Placeholder 5" descr="ASRAinterscale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62" r="-17462"/>
          <a:stretch>
            <a:fillRect/>
          </a:stretch>
        </p:blipFill>
        <p:spPr>
          <a:xfrm>
            <a:off x="63500" y="1128713"/>
            <a:ext cx="8928100" cy="4967287"/>
          </a:xfrm>
        </p:spPr>
      </p:pic>
    </p:spTree>
    <p:extLst>
      <p:ext uri="{BB962C8B-B14F-4D97-AF65-F5344CB8AC3E}">
        <p14:creationId xmlns:p14="http://schemas.microsoft.com/office/powerpoint/2010/main" val="35527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Supraclavicular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Elbow/forearm surgery</a:t>
            </a:r>
          </a:p>
          <a:p>
            <a:r>
              <a:rPr lang="en-US" dirty="0" smtClean="0"/>
              <a:t>Hand surgery</a:t>
            </a:r>
          </a:p>
          <a:p>
            <a:r>
              <a:rPr lang="en-US" dirty="0" err="1" smtClean="0"/>
              <a:t>Arteriovenous</a:t>
            </a:r>
            <a:r>
              <a:rPr lang="en-US" dirty="0" smtClean="0"/>
              <a:t> fistula placement/revision</a:t>
            </a:r>
          </a:p>
          <a:p>
            <a:r>
              <a:rPr lang="en-US" dirty="0" smtClean="0"/>
              <a:t>Not good location for catheter placement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Supraclavicular Block</a:t>
            </a:r>
            <a:endParaRPr lang="en-US" dirty="0"/>
          </a:p>
        </p:txBody>
      </p:sp>
      <p:pic>
        <p:nvPicPr>
          <p:cNvPr id="4" name="Content Placeholder 3" descr="Supraclavicular block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36" r="-28336"/>
          <a:stretch/>
        </p:blipFill>
        <p:spPr>
          <a:xfrm>
            <a:off x="0" y="1371600"/>
            <a:ext cx="8928100" cy="4300537"/>
          </a:xfrm>
        </p:spPr>
      </p:pic>
    </p:spTree>
    <p:extLst>
      <p:ext uri="{BB962C8B-B14F-4D97-AF65-F5344CB8AC3E}">
        <p14:creationId xmlns:p14="http://schemas.microsoft.com/office/powerpoint/2010/main" val="468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Infraclavicular</a:t>
            </a:r>
            <a:r>
              <a:rPr lang="en-US" dirty="0" smtClean="0"/>
              <a:t> Block</a:t>
            </a:r>
            <a:endParaRPr lang="en-US" dirty="0"/>
          </a:p>
        </p:txBody>
      </p:sp>
      <p:pic>
        <p:nvPicPr>
          <p:cNvPr id="4" name="Content Placeholder 3" descr="infraclavicular blo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55" r="-17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30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u="sng" dirty="0"/>
              <a:t>What does it do?</a:t>
            </a:r>
            <a:endParaRPr lang="en-US" dirty="0"/>
          </a:p>
          <a:p>
            <a:r>
              <a:rPr lang="en-US" dirty="0" smtClean="0"/>
              <a:t>Reduces </a:t>
            </a:r>
            <a:r>
              <a:rPr lang="en-US" dirty="0"/>
              <a:t>sensation – reduces need for other forms of anesthesia and analgesia, depending on type of block and type of local anesthetic</a:t>
            </a:r>
          </a:p>
          <a:p>
            <a:r>
              <a:rPr lang="en-US" dirty="0"/>
              <a:t>in place of GA, supplement GA, and/or for post-op pain</a:t>
            </a:r>
          </a:p>
          <a:p>
            <a:r>
              <a:rPr lang="en-US" dirty="0"/>
              <a:t>What purpose can they serve:</a:t>
            </a:r>
          </a:p>
          <a:p>
            <a:r>
              <a:rPr lang="en-US" dirty="0"/>
              <a:t>Reduced the amount of other anesthetics, or completely eliminate need for GA</a:t>
            </a:r>
          </a:p>
          <a:p>
            <a:r>
              <a:rPr lang="en-US" dirty="0"/>
              <a:t>Reduce the amount of post-op pain on POD 0 and beyond (if catheter is used)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Components of regional anesthesia:</a:t>
            </a:r>
            <a:endParaRPr lang="en-US" dirty="0"/>
          </a:p>
          <a:p>
            <a:r>
              <a:rPr lang="en-US" dirty="0"/>
              <a:t>-understanding when and how RA can help, patient selection</a:t>
            </a:r>
          </a:p>
          <a:p>
            <a:r>
              <a:rPr lang="en-US" dirty="0"/>
              <a:t>-equipment – U/S</a:t>
            </a:r>
          </a:p>
          <a:p>
            <a:r>
              <a:rPr lang="en-US" dirty="0"/>
              <a:t>-LA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Types of blocks (full body diagram)</a:t>
            </a:r>
            <a:endParaRPr lang="en-US" dirty="0"/>
          </a:p>
          <a:p>
            <a:r>
              <a:rPr lang="en-US" dirty="0"/>
              <a:t>Types of local anesthetics – what is a local anesthetic.  Types.  Properties.  How do we choose between one and another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Neuraxial blocks</a:t>
            </a:r>
            <a:endParaRPr lang="en-US" dirty="0"/>
          </a:p>
          <a:p>
            <a:r>
              <a:rPr lang="en-US" dirty="0"/>
              <a:t>Spinal</a:t>
            </a:r>
          </a:p>
          <a:p>
            <a:r>
              <a:rPr lang="en-US" dirty="0"/>
              <a:t>Epidural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Peripheral Nerve blocks</a:t>
            </a:r>
            <a:endParaRPr lang="en-US" dirty="0"/>
          </a:p>
          <a:p>
            <a:r>
              <a:rPr lang="en-US" dirty="0"/>
              <a:t>SS – short acting (3-6 </a:t>
            </a:r>
            <a:r>
              <a:rPr lang="en-US" dirty="0" err="1"/>
              <a:t>hrs</a:t>
            </a:r>
            <a:r>
              <a:rPr lang="en-US" dirty="0"/>
              <a:t>) long acting (8-18 </a:t>
            </a:r>
            <a:r>
              <a:rPr lang="en-US" dirty="0" err="1"/>
              <a:t>hrs</a:t>
            </a:r>
            <a:r>
              <a:rPr lang="en-US" dirty="0"/>
              <a:t>)</a:t>
            </a:r>
          </a:p>
          <a:p>
            <a:r>
              <a:rPr lang="en-US" dirty="0"/>
              <a:t>Catheter (2-4 days)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48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Infraclavicular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Elbow/forearm surgery</a:t>
            </a:r>
          </a:p>
          <a:p>
            <a:r>
              <a:rPr lang="en-US" dirty="0"/>
              <a:t>Hand surgery</a:t>
            </a:r>
          </a:p>
          <a:p>
            <a:r>
              <a:rPr lang="en-US" dirty="0" err="1"/>
              <a:t>Arteriovenous</a:t>
            </a:r>
            <a:r>
              <a:rPr lang="en-US" dirty="0"/>
              <a:t> fistula placement/</a:t>
            </a:r>
            <a:r>
              <a:rPr lang="en-US" dirty="0" smtClean="0"/>
              <a:t>revision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Good location </a:t>
            </a:r>
            <a:r>
              <a:rPr lang="en-US" dirty="0"/>
              <a:t>for catheter </a:t>
            </a:r>
            <a:r>
              <a:rPr lang="en-US" dirty="0" smtClean="0"/>
              <a:t>placement</a:t>
            </a:r>
          </a:p>
          <a:p>
            <a:r>
              <a:rPr lang="en-US" dirty="0" smtClean="0"/>
              <a:t>Less likely phrenic involvement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Extremity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Femoral Block</a:t>
            </a:r>
          </a:p>
          <a:p>
            <a:r>
              <a:rPr lang="en-US" dirty="0" smtClean="0"/>
              <a:t>Adductor Canal (saphenous) block</a:t>
            </a:r>
          </a:p>
          <a:p>
            <a:r>
              <a:rPr lang="en-US" dirty="0" smtClean="0"/>
              <a:t>Sciatic (popliteal)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extremity sensory anatomy</a:t>
            </a:r>
            <a:endParaRPr lang="en-US" dirty="0"/>
          </a:p>
        </p:txBody>
      </p:sp>
      <p:pic>
        <p:nvPicPr>
          <p:cNvPr id="6" name="Content Placeholder 5" descr="Lower extremity innerv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73" r="-320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41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Femur IM nail</a:t>
            </a:r>
          </a:p>
          <a:p>
            <a:r>
              <a:rPr lang="en-US" dirty="0" smtClean="0"/>
              <a:t>Patella ORIF</a:t>
            </a:r>
          </a:p>
          <a:p>
            <a:r>
              <a:rPr lang="en-US" dirty="0" smtClean="0"/>
              <a:t>Knee surgery</a:t>
            </a:r>
          </a:p>
          <a:p>
            <a:r>
              <a:rPr lang="en-US" dirty="0" smtClean="0"/>
              <a:t>Anterior Thigh Mass resection</a:t>
            </a:r>
          </a:p>
        </p:txBody>
      </p:sp>
    </p:spTree>
    <p:extLst>
      <p:ext uri="{BB962C8B-B14F-4D97-AF65-F5344CB8AC3E}">
        <p14:creationId xmlns:p14="http://schemas.microsoft.com/office/powerpoint/2010/main" val="20300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Block</a:t>
            </a:r>
            <a:endParaRPr lang="en-US" dirty="0"/>
          </a:p>
        </p:txBody>
      </p:sp>
      <p:pic>
        <p:nvPicPr>
          <p:cNvPr id="4" name="Content Placeholder 3" descr="inginal canal cross sec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03" r="-9903"/>
          <a:stretch>
            <a:fillRect/>
          </a:stretch>
        </p:blipFill>
        <p:spPr>
          <a:xfrm>
            <a:off x="0" y="1676400"/>
            <a:ext cx="5118100" cy="2847975"/>
          </a:xfrm>
        </p:spPr>
      </p:pic>
      <p:pic>
        <p:nvPicPr>
          <p:cNvPr id="5" name="Picture 4" descr="femoral nerve ultras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3810000" cy="34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Saphenous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knee</a:t>
            </a:r>
          </a:p>
          <a:p>
            <a:r>
              <a:rPr lang="en-US" dirty="0" smtClean="0"/>
              <a:t>Medial calf</a:t>
            </a:r>
          </a:p>
          <a:p>
            <a:r>
              <a:rPr lang="en-US" dirty="0" smtClean="0"/>
              <a:t>Medial component of ankle surgery</a:t>
            </a:r>
          </a:p>
          <a:p>
            <a:r>
              <a:rPr lang="en-US" dirty="0" smtClean="0"/>
              <a:t>“quadriceps sparing” – increased ambulation and quad strength compared to femoral nerve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Saphenous Nerve Block</a:t>
            </a:r>
            <a:endParaRPr lang="en-US" dirty="0"/>
          </a:p>
        </p:txBody>
      </p:sp>
      <p:pic>
        <p:nvPicPr>
          <p:cNvPr id="4" name="Content Placeholder 3" descr="adduct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55" r="-17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8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Popliteal Block (Sciatic Nerve)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 below the knee</a:t>
            </a:r>
          </a:p>
          <a:p>
            <a:r>
              <a:rPr lang="en-US" dirty="0" smtClean="0"/>
              <a:t>Foot &amp; ankle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Popliteal block</a:t>
            </a:r>
            <a:endParaRPr lang="en-US" dirty="0"/>
          </a:p>
        </p:txBody>
      </p:sp>
      <p:pic>
        <p:nvPicPr>
          <p:cNvPr id="4" name="Content Placeholder 3" descr="popliteal anatomy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527" r="-126315" b="-44780"/>
          <a:stretch/>
        </p:blipFill>
        <p:spPr>
          <a:xfrm>
            <a:off x="-18143" y="1143000"/>
            <a:ext cx="8928265" cy="4967844"/>
          </a:xfrm>
        </p:spPr>
      </p:pic>
      <p:pic>
        <p:nvPicPr>
          <p:cNvPr id="5" name="Picture 4" descr="popliteal sonoanatom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1905000"/>
            <a:ext cx="525417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Block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Bleeding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Nerve Injury</a:t>
            </a:r>
          </a:p>
          <a:p>
            <a:r>
              <a:rPr lang="en-US" dirty="0" smtClean="0"/>
              <a:t>Block Failure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8" y="23937"/>
            <a:ext cx="8801101" cy="919162"/>
          </a:xfrm>
        </p:spPr>
        <p:txBody>
          <a:bodyPr>
            <a:normAutofit/>
          </a:bodyPr>
          <a:lstStyle/>
          <a:p>
            <a:r>
              <a:rPr lang="en-US" dirty="0" smtClean="0"/>
              <a:t>Why Regional Anesthesia?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to GA</a:t>
            </a:r>
          </a:p>
          <a:p>
            <a:r>
              <a:rPr lang="en-US" dirty="0" smtClean="0"/>
              <a:t>Reduce opioids</a:t>
            </a:r>
          </a:p>
          <a:p>
            <a:r>
              <a:rPr lang="en-US" dirty="0" smtClean="0"/>
              <a:t>Reduce PONV</a:t>
            </a:r>
          </a:p>
          <a:p>
            <a:r>
              <a:rPr lang="en-US" dirty="0" smtClean="0"/>
              <a:t>Improve pain control</a:t>
            </a:r>
          </a:p>
          <a:p>
            <a:r>
              <a:rPr lang="en-US" dirty="0" smtClean="0"/>
              <a:t>Facilitate readiness for discharge to home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Anesthetic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Medium-acting (</a:t>
            </a:r>
            <a:r>
              <a:rPr lang="en-US" dirty="0" err="1" smtClean="0"/>
              <a:t>Mepivacaine</a:t>
            </a:r>
            <a:r>
              <a:rPr lang="en-US" dirty="0" smtClean="0"/>
              <a:t>, </a:t>
            </a:r>
            <a:r>
              <a:rPr lang="en-US" dirty="0" err="1" smtClean="0"/>
              <a:t>Lidocaine</a:t>
            </a:r>
            <a:r>
              <a:rPr lang="en-US" dirty="0" smtClean="0"/>
              <a:t>) – 3-8hrs</a:t>
            </a:r>
          </a:p>
          <a:p>
            <a:pPr lvl="1"/>
            <a:r>
              <a:rPr lang="en-US" dirty="0" smtClean="0"/>
              <a:t>Long-acting (</a:t>
            </a:r>
            <a:r>
              <a:rPr lang="en-US" dirty="0" err="1" smtClean="0"/>
              <a:t>Ropivacaine</a:t>
            </a:r>
            <a:r>
              <a:rPr lang="en-US" dirty="0" smtClean="0"/>
              <a:t>, Bupivacaine) acting – 8-18 </a:t>
            </a:r>
            <a:r>
              <a:rPr lang="en-US" dirty="0" err="1" smtClean="0"/>
              <a:t>hrs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64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olume</a:t>
            </a:r>
          </a:p>
          <a:p>
            <a:r>
              <a:rPr lang="en-US" dirty="0" smtClean="0"/>
              <a:t>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Anesthetics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 of action:</a:t>
            </a:r>
          </a:p>
          <a:p>
            <a:pPr lvl="1"/>
            <a:r>
              <a:rPr lang="en-US" dirty="0" smtClean="0"/>
              <a:t>Interrupt nerve conduction</a:t>
            </a:r>
          </a:p>
          <a:p>
            <a:pPr lvl="1"/>
            <a:r>
              <a:rPr lang="en-US" dirty="0" smtClean="0"/>
              <a:t>Bind to Na channels and block movement of ions</a:t>
            </a:r>
          </a:p>
          <a:p>
            <a:endParaRPr lang="en-US" dirty="0" smtClean="0"/>
          </a:p>
          <a:p>
            <a:r>
              <a:rPr lang="en-US" dirty="0" smtClean="0"/>
              <a:t>Properties:</a:t>
            </a:r>
            <a:endParaRPr lang="en-US" dirty="0"/>
          </a:p>
          <a:p>
            <a:pPr lvl="1"/>
            <a:r>
              <a:rPr lang="en-US" dirty="0" smtClean="0"/>
              <a:t>Duration – lipid solubility</a:t>
            </a:r>
          </a:p>
          <a:p>
            <a:pPr lvl="1"/>
            <a:r>
              <a:rPr lang="en-US" dirty="0" smtClean="0"/>
              <a:t>Speed of onset – </a:t>
            </a:r>
            <a:r>
              <a:rPr lang="en-US" dirty="0" err="1" smtClean="0"/>
              <a:t>pKa</a:t>
            </a:r>
            <a:r>
              <a:rPr lang="en-US" dirty="0" smtClean="0"/>
              <a:t> (closer to pH, faster the onset)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Post-op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Catheter follow-up on a daily basis</a:t>
            </a:r>
          </a:p>
          <a:p>
            <a:r>
              <a:rPr lang="en-US" dirty="0" smtClean="0"/>
              <a:t>Confirm resolution of block</a:t>
            </a:r>
          </a:p>
          <a:p>
            <a:r>
              <a:rPr lang="en-US" dirty="0" smtClean="0"/>
              <a:t>Monitor for complications</a:t>
            </a:r>
          </a:p>
          <a:p>
            <a:r>
              <a:rPr lang="en-US" dirty="0" smtClean="0"/>
              <a:t>Evaluate patient 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Content Placeholder 3" descr="randy travi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44" r="-63044"/>
          <a:stretch>
            <a:fillRect/>
          </a:stretch>
        </p:blipFill>
        <p:spPr>
          <a:xfrm>
            <a:off x="-1447800" y="990600"/>
            <a:ext cx="7086600" cy="3733800"/>
          </a:xfrm>
        </p:spPr>
      </p:pic>
      <p:pic>
        <p:nvPicPr>
          <p:cNvPr id="5" name="Picture 4" descr="med student brachial plexu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08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8" y="23937"/>
            <a:ext cx="8801101" cy="919162"/>
          </a:xfrm>
        </p:spPr>
        <p:txBody>
          <a:bodyPr>
            <a:normAutofit/>
          </a:bodyPr>
          <a:lstStyle/>
          <a:p>
            <a:r>
              <a:rPr lang="en-US" dirty="0" smtClean="0"/>
              <a:t>Types of Regional Anesthesia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Neuraxial</a:t>
            </a:r>
            <a:r>
              <a:rPr lang="en-US" dirty="0" smtClean="0"/>
              <a:t> blocks (spinal, epidural)</a:t>
            </a:r>
          </a:p>
          <a:p>
            <a:r>
              <a:rPr lang="en-US" dirty="0" smtClean="0"/>
              <a:t>Peripheral Nerve blocks</a:t>
            </a:r>
          </a:p>
          <a:p>
            <a:pPr lvl="1"/>
            <a:r>
              <a:rPr lang="en-US" dirty="0" smtClean="0"/>
              <a:t>Brachial Plexus blocks</a:t>
            </a:r>
          </a:p>
          <a:p>
            <a:pPr lvl="1"/>
            <a:r>
              <a:rPr lang="en-US" dirty="0" smtClean="0"/>
              <a:t>Femoral &amp; Saphenous nerve blocks</a:t>
            </a:r>
          </a:p>
          <a:p>
            <a:pPr lvl="1"/>
            <a:r>
              <a:rPr lang="en-US" dirty="0" smtClean="0"/>
              <a:t>Sciatic Nerve blocks</a:t>
            </a:r>
          </a:p>
          <a:p>
            <a:pPr lvl="1"/>
            <a:r>
              <a:rPr lang="en-US" dirty="0" err="1" smtClean="0"/>
              <a:t>Truncal</a:t>
            </a:r>
            <a:r>
              <a:rPr lang="en-US" dirty="0" smtClean="0"/>
              <a:t> Blocks (TAP blocks, paravertebral blocks)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83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Block (SAB) vs. Epidural</a:t>
            </a:r>
            <a:endParaRPr lang="en-US" dirty="0"/>
          </a:p>
        </p:txBody>
      </p:sp>
      <p:pic>
        <p:nvPicPr>
          <p:cNvPr id="4" name="Content Placeholder 3" descr="spinal vs epidur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2" r="-6562"/>
          <a:stretch>
            <a:fillRect/>
          </a:stretch>
        </p:blipFill>
        <p:spPr>
          <a:xfrm>
            <a:off x="63500" y="1128713"/>
            <a:ext cx="8928100" cy="4967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Role in Surgery</a:t>
            </a:r>
            <a:endParaRPr lang="en-US" dirty="0"/>
          </a:p>
        </p:txBody>
      </p:sp>
      <p:pic>
        <p:nvPicPr>
          <p:cNvPr id="4" name="Content Placeholder 3" descr="epidural indicati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51" r="-51351"/>
          <a:stretch>
            <a:fillRect/>
          </a:stretch>
        </p:blipFill>
        <p:spPr>
          <a:xfrm>
            <a:off x="63334" y="1143000"/>
            <a:ext cx="8928265" cy="49678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Anatomic Landmarks</a:t>
            </a:r>
          </a:p>
          <a:p>
            <a:r>
              <a:rPr lang="en-US" dirty="0" smtClean="0"/>
              <a:t>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Epidural Procedure</a:t>
            </a:r>
          </a:p>
        </p:txBody>
      </p:sp>
      <p:pic>
        <p:nvPicPr>
          <p:cNvPr id="4" name="Content Placeholder 3" descr="tuffier'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84" r="-2488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761</Words>
  <Application>Microsoft Office PowerPoint</Application>
  <PresentationFormat>On-screen Show (4:3)</PresentationFormat>
  <Paragraphs>189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Introduction to Regional Anesthesia CA-1 Lecture</vt:lpstr>
      <vt:lpstr>What is Regional Anesthesia?</vt:lpstr>
      <vt:lpstr>PowerPoint Presentation</vt:lpstr>
      <vt:lpstr>Why Regional Anesthesia? </vt:lpstr>
      <vt:lpstr>Types of Regional Anesthesia</vt:lpstr>
      <vt:lpstr>Spinal Block (SAB) vs. Epidural</vt:lpstr>
      <vt:lpstr>Epidural Role in Surgery</vt:lpstr>
      <vt:lpstr>Epidural Procedure</vt:lpstr>
      <vt:lpstr>Epidural Procedure</vt:lpstr>
      <vt:lpstr>Epidural Procedure</vt:lpstr>
      <vt:lpstr>Question Answers</vt:lpstr>
      <vt:lpstr>Epidural - Steps</vt:lpstr>
      <vt:lpstr>Epidural catheter placement</vt:lpstr>
      <vt:lpstr>Spinal aka Subarachnoid Block (SAB)</vt:lpstr>
      <vt:lpstr>Spinal vs Epidural</vt:lpstr>
      <vt:lpstr>Spinal - steps</vt:lpstr>
      <vt:lpstr>SAB/Epidural Risks</vt:lpstr>
      <vt:lpstr>SAB/Epidural Contraindications</vt:lpstr>
      <vt:lpstr>Peripheral nerve blocks</vt:lpstr>
      <vt:lpstr>What are Nerve Blocks?</vt:lpstr>
      <vt:lpstr>Nerve Blocks – overview </vt:lpstr>
      <vt:lpstr>Regional Team</vt:lpstr>
      <vt:lpstr>Regional Anesthesia Rotation</vt:lpstr>
      <vt:lpstr>Upper Extremity Blocks</vt:lpstr>
      <vt:lpstr>Interscalene Block</vt:lpstr>
      <vt:lpstr>Interscalene Block</vt:lpstr>
      <vt:lpstr>Supraclavicular Block</vt:lpstr>
      <vt:lpstr>Supraclavicular Block</vt:lpstr>
      <vt:lpstr>Infraclavicular Block</vt:lpstr>
      <vt:lpstr>Infraclavicular Block</vt:lpstr>
      <vt:lpstr>Lower Extremity Blocks</vt:lpstr>
      <vt:lpstr>Lower extremity sensory anatomy</vt:lpstr>
      <vt:lpstr>Femoral Block</vt:lpstr>
      <vt:lpstr>Femoral Block</vt:lpstr>
      <vt:lpstr>Saphenous Block</vt:lpstr>
      <vt:lpstr>Saphenous Nerve Block</vt:lpstr>
      <vt:lpstr>Popliteal Block (Sciatic Nerve)</vt:lpstr>
      <vt:lpstr>Popliteal block</vt:lpstr>
      <vt:lpstr>Nerve Block Risks</vt:lpstr>
      <vt:lpstr>Local Anesthetic Selection</vt:lpstr>
      <vt:lpstr>Dosing</vt:lpstr>
      <vt:lpstr>Local Anesthetics</vt:lpstr>
      <vt:lpstr>Post-op Management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Djurdjulov, Adam</dc:creator>
  <cp:lastModifiedBy>Susan A. Lim</cp:lastModifiedBy>
  <cp:revision>79</cp:revision>
  <dcterms:created xsi:type="dcterms:W3CDTF">2013-06-04T18:55:21Z</dcterms:created>
  <dcterms:modified xsi:type="dcterms:W3CDTF">2017-10-11T21:18:13Z</dcterms:modified>
</cp:coreProperties>
</file>